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9" r:id="rId3"/>
    <p:sldId id="297" r:id="rId4"/>
    <p:sldId id="296" r:id="rId5"/>
    <p:sldId id="267" r:id="rId6"/>
    <p:sldId id="298" r:id="rId7"/>
    <p:sldId id="300" r:id="rId8"/>
    <p:sldId id="301" r:id="rId9"/>
    <p:sldId id="302" r:id="rId10"/>
    <p:sldId id="293" r:id="rId11"/>
    <p:sldId id="292" r:id="rId12"/>
    <p:sldId id="268" r:id="rId13"/>
    <p:sldId id="295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57" autoAdjust="0"/>
    <p:restoredTop sz="93306"/>
  </p:normalViewPr>
  <p:slideViewPr>
    <p:cSldViewPr snapToGrid="0">
      <p:cViewPr>
        <p:scale>
          <a:sx n="46" d="100"/>
          <a:sy n="46" d="100"/>
        </p:scale>
        <p:origin x="1712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% </a:t>
            </a:r>
            <a:r>
              <a:rPr lang="en-GB" b="1" dirty="0" err="1"/>
              <a:t>Fietshelm</a:t>
            </a:r>
            <a:r>
              <a:rPr lang="en-GB" b="1" baseline="0" dirty="0"/>
              <a:t> </a:t>
            </a:r>
            <a:r>
              <a:rPr lang="en-GB" b="1" baseline="0" dirty="0" err="1"/>
              <a:t>gebruik</a:t>
            </a:r>
            <a:r>
              <a:rPr lang="en-GB" b="1" baseline="0" dirty="0"/>
              <a:t> in </a:t>
            </a:r>
            <a:r>
              <a:rPr lang="en-GB" b="1" baseline="0" dirty="0" err="1"/>
              <a:t>Europese</a:t>
            </a:r>
            <a:r>
              <a:rPr lang="en-GB" b="1" baseline="0" dirty="0"/>
              <a:t> Landen (Klein &amp; Al, 2005)</a:t>
            </a:r>
            <a:endParaRPr lang="en-GB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% 11 jaar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Noorwegen</c:v>
                </c:pt>
                <c:pt idx="1">
                  <c:v>Vlaanderen</c:v>
                </c:pt>
                <c:pt idx="2">
                  <c:v>Slovakia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73</c:v>
                </c:pt>
                <c:pt idx="1">
                  <c:v>5.2</c:v>
                </c:pt>
                <c:pt idx="2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50-4648-84E9-2EFBD5F5E569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% 13 jaar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Noorwegen</c:v>
                </c:pt>
                <c:pt idx="1">
                  <c:v>Vlaanderen</c:v>
                </c:pt>
                <c:pt idx="2">
                  <c:v>Slovakia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29.2</c:v>
                </c:pt>
                <c:pt idx="1">
                  <c:v>1.5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50-4648-84E9-2EFBD5F5E569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% 15 jaar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Noorwegen</c:v>
                </c:pt>
                <c:pt idx="1">
                  <c:v>Vlaanderen</c:v>
                </c:pt>
                <c:pt idx="2">
                  <c:v>Slovakia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11.3</c:v>
                </c:pt>
                <c:pt idx="1">
                  <c:v>1.2</c:v>
                </c:pt>
                <c:pt idx="2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50-4648-84E9-2EFBD5F5E569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% totaal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Noorwegen</c:v>
                </c:pt>
                <c:pt idx="1">
                  <c:v>Vlaanderen</c:v>
                </c:pt>
                <c:pt idx="2">
                  <c:v>Slovakia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39.1</c:v>
                </c:pt>
                <c:pt idx="1">
                  <c:v>2.7</c:v>
                </c:pt>
                <c:pt idx="2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50-4648-84E9-2EFBD5F5E5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3919456"/>
        <c:axId val="1123497120"/>
      </c:barChart>
      <c:catAx>
        <c:axId val="11239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23497120"/>
        <c:crosses val="autoZero"/>
        <c:auto val="1"/>
        <c:lblAlgn val="ctr"/>
        <c:lblOffset val="100"/>
        <c:noMultiLvlLbl val="0"/>
      </c:catAx>
      <c:valAx>
        <c:axId val="11234971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239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656C5-EDD2-4667-918A-554507CDA167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81D67-CF4F-4674-A90E-A9F94E439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832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B80D-3D39-CC89-7296-47FC380B1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CE825-D1AD-BE36-B531-CBCC834C4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63EDC-5221-EFDA-E7CA-8D217DE42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13337-2295-8655-6881-57198216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6436-7911-78DE-52F5-3DE16912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34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4EE60-0B03-829E-20B0-F3075A610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6A404-A357-742E-7513-8AE917431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46F28-5343-3233-7934-1FB479636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F0EEE-5601-94AE-05EF-4819AFF4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AF7AF-833C-2340-3524-51DE34FD2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33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2CA3-5B60-E6E8-3376-BE95F5D7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6C70B-47E2-87DE-5D19-25D6D01F1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23796-46AD-FDFB-B643-6B3DB5C7C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32E07-2A1E-16FF-65E7-C495D143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DBAEE-B103-030C-84F7-BA5F42E5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56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387F9-13C1-2FDE-59CA-9285DD6B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0FFBF-A604-34CF-0C19-6C75A85EF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DA1AB-41FD-DAF9-B48E-E13E69FE8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1E8D1-055B-1894-FAE1-D9E9A49D7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38CBE-C71C-839F-209C-105D42AC3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50BCC8-8196-80D6-88D5-DA76F538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13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BE-05A2-3EDE-4FE3-441528B8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413A3-1B79-B889-3E0B-377BF947F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5356F-89F7-C45C-4407-72E3ABD62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2E0FCC-2ADB-5CF2-C7D7-4B868B983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A15131-8798-D486-8E53-9A7DF9A72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DE1DE6-3C01-AE96-8664-AF12AFB90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387E5-63CD-4F93-BC22-CF22A0E1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87024-A9B3-4FD1-DA8D-F15D59B2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79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8D963-6391-AD67-C916-D7547B91C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CC23F-9D58-5744-F240-ADA3C756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08924-3378-281C-E44E-CACFF645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78A7A-92D0-FC8C-79DF-31EC1B48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15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919239-E444-9DDC-4F3C-4E5E6E283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F047E-9B03-0BEC-157F-4DB490A9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7FD9B-6B95-743D-F34D-69994EB2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89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AC36-5CCE-2671-553B-E0C2D9F6C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F91E0-172D-29CB-1D95-5A432B81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7F725-183C-8DF8-1776-FDC9AFEC2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A4D95-D235-571E-A139-B34CE3D0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1288A-F1C7-96BE-90D5-F9DAFA16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9BACA-276B-F79B-9C8B-0353A8DD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76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2AFF-363B-B153-700A-C35814D5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E27986-91DD-9CBD-E8A8-BD26AAB35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A9AF0-0899-DC5E-759A-6AB3771E4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1A299-0DF3-B632-FBF7-F99CE180B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7558F-D022-B8AE-1848-08310A57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1690-34C3-4DB5-5AB6-B901AC82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35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C749C-9B9A-4AFE-809E-8F0F821C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AF945-B549-9101-4303-1D569A201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67217-C1D5-F94A-B971-7FAE4F8C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94B63-FA77-2FD8-7DA4-157F88DB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0534D-B9D6-B5E0-8135-918BDF442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83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A1B4D-1998-7DF3-41AE-9D917C98F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BF2212-ABC1-0AD4-E486-0DA6B9BC1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6BF21-6BE9-413A-1D24-B93468368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43DFD-DDF0-FA90-D33F-61D773F6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F8A64-E832-7CB2-0EC6-90C3403C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76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7C395F-3BB6-AA50-C4DE-6821CC4F5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B5CC9-5A99-BDD4-B934-DB7B03AFE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9A04E-25F0-B757-02ED-3BA7745EC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9A8F20-22FD-48C4-87B7-006AA1F6C6B5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5A378-479A-6E3F-26E6-F3CA2984A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800EB-8046-5072-01C7-DCF2292FC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FEC204-CFE4-4BFE-9EAD-FAEFE0E37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17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0691B3-9743-432C-257D-9A6A15D79E3B}"/>
              </a:ext>
            </a:extLst>
          </p:cNvPr>
          <p:cNvSpPr/>
          <p:nvPr/>
        </p:nvSpPr>
        <p:spPr>
          <a:xfrm>
            <a:off x="355301" y="266148"/>
            <a:ext cx="5740699" cy="6510124"/>
          </a:xfrm>
          <a:prstGeom prst="rect">
            <a:avLst/>
          </a:prstGeom>
          <a:solidFill>
            <a:srgbClr val="1870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19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A5F96DC-C697-19DB-EB04-B81D6A1C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50" y="406261"/>
            <a:ext cx="6068119" cy="60454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2C9AB9-396C-A5CD-A293-F1A9FBE08FA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noFill/>
          <a:ln w="1460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19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3A2CA-ABEE-F5F2-3C8C-85838C872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458" y="737376"/>
            <a:ext cx="3893993" cy="793966"/>
          </a:xfrm>
        </p:spPr>
        <p:txBody>
          <a:bodyPr anchor="t">
            <a:normAutofit/>
          </a:bodyPr>
          <a:lstStyle/>
          <a:p>
            <a:pPr algn="l"/>
            <a:r>
              <a:rPr lang="nl-NL" sz="3600" b="1" u="sng" noProof="0" dirty="0">
                <a:solidFill>
                  <a:schemeClr val="bg1"/>
                </a:solidFill>
              </a:rPr>
              <a:t>Helm-</a:t>
            </a:r>
            <a:r>
              <a:rPr lang="nl-NL" sz="3600" b="1" u="sng" noProof="0" dirty="0" err="1">
                <a:solidFill>
                  <a:schemeClr val="bg1"/>
                </a:solidFill>
              </a:rPr>
              <a:t>Heroes</a:t>
            </a:r>
            <a:endParaRPr lang="nl-NL" sz="3600" b="1" u="sng" noProof="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93C62-953C-A3AB-76FF-C61471CE0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457" y="1706328"/>
            <a:ext cx="4186189" cy="3083013"/>
          </a:xfrm>
        </p:spPr>
        <p:txBody>
          <a:bodyPr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nl-NL" sz="2800" b="1" noProof="0" dirty="0" err="1">
                <a:solidFill>
                  <a:schemeClr val="bg1"/>
                </a:solidFill>
              </a:rPr>
              <a:t>Brice</a:t>
            </a:r>
            <a:r>
              <a:rPr lang="nl-NL" sz="2800" b="1" noProof="0" dirty="0">
                <a:solidFill>
                  <a:schemeClr val="bg1"/>
                </a:solidFill>
              </a:rPr>
              <a:t> </a:t>
            </a:r>
            <a:r>
              <a:rPr lang="nl-NL" sz="2800" b="1" noProof="0" dirty="0" err="1">
                <a:solidFill>
                  <a:schemeClr val="bg1"/>
                </a:solidFill>
              </a:rPr>
              <a:t>Bernaerts</a:t>
            </a:r>
            <a:r>
              <a:rPr lang="nl-NL" sz="2800" b="1" noProof="0" dirty="0">
                <a:solidFill>
                  <a:schemeClr val="bg1"/>
                </a:solidFill>
              </a:rPr>
              <a:t>,</a:t>
            </a:r>
            <a:br>
              <a:rPr lang="nl-NL" sz="2800" b="1" noProof="0" dirty="0">
                <a:solidFill>
                  <a:schemeClr val="bg1"/>
                </a:solidFill>
              </a:rPr>
            </a:br>
            <a:r>
              <a:rPr lang="nl-NL" sz="2800" b="1" noProof="0" dirty="0" err="1">
                <a:solidFill>
                  <a:schemeClr val="bg1"/>
                </a:solidFill>
              </a:rPr>
              <a:t>Norah</a:t>
            </a:r>
            <a:r>
              <a:rPr lang="nl-NL" sz="2800" b="1" noProof="0" dirty="0">
                <a:solidFill>
                  <a:schemeClr val="bg1"/>
                </a:solidFill>
              </a:rPr>
              <a:t> Bonne,</a:t>
            </a:r>
            <a:br>
              <a:rPr lang="nl-NL" sz="2800" b="1" noProof="0" dirty="0">
                <a:solidFill>
                  <a:schemeClr val="bg1"/>
                </a:solidFill>
              </a:rPr>
            </a:br>
            <a:r>
              <a:rPr lang="nl-NL" sz="2800" b="1" noProof="0" dirty="0">
                <a:solidFill>
                  <a:schemeClr val="bg1"/>
                </a:solidFill>
              </a:rPr>
              <a:t>Toon </a:t>
            </a:r>
            <a:r>
              <a:rPr lang="nl-NL" sz="2800" b="1" noProof="0" dirty="0" err="1">
                <a:solidFill>
                  <a:schemeClr val="bg1"/>
                </a:solidFill>
              </a:rPr>
              <a:t>Heremans</a:t>
            </a:r>
            <a:r>
              <a:rPr lang="nl-NL" sz="2800" b="1" noProof="0" dirty="0">
                <a:solidFill>
                  <a:schemeClr val="bg1"/>
                </a:solidFill>
              </a:rPr>
              <a:t>,</a:t>
            </a:r>
            <a:br>
              <a:rPr lang="nl-NL" sz="2800" b="1" noProof="0" dirty="0">
                <a:solidFill>
                  <a:schemeClr val="bg1"/>
                </a:solidFill>
              </a:rPr>
            </a:br>
            <a:r>
              <a:rPr lang="nl-NL" sz="2800" b="1" noProof="0" dirty="0">
                <a:solidFill>
                  <a:schemeClr val="bg1"/>
                </a:solidFill>
              </a:rPr>
              <a:t>Lucas </a:t>
            </a:r>
            <a:r>
              <a:rPr lang="nl-NL" sz="2800" b="1" noProof="0" dirty="0" err="1">
                <a:solidFill>
                  <a:schemeClr val="bg1"/>
                </a:solidFill>
              </a:rPr>
              <a:t>Vanhelmont</a:t>
            </a:r>
            <a:r>
              <a:rPr lang="nl-NL" sz="2800" b="1" noProof="0" dirty="0">
                <a:solidFill>
                  <a:schemeClr val="bg1"/>
                </a:solidFill>
              </a:rPr>
              <a:t>,</a:t>
            </a:r>
            <a:br>
              <a:rPr lang="nl-NL" sz="2800" b="1" noProof="0" dirty="0">
                <a:solidFill>
                  <a:schemeClr val="bg1"/>
                </a:solidFill>
              </a:rPr>
            </a:br>
            <a:r>
              <a:rPr lang="nl-NL" sz="2800" b="1" noProof="0" dirty="0">
                <a:solidFill>
                  <a:schemeClr val="bg1"/>
                </a:solidFill>
              </a:rPr>
              <a:t>Mirthe Van </a:t>
            </a:r>
            <a:r>
              <a:rPr lang="nl-NL" sz="2800" b="1" noProof="0" dirty="0" err="1">
                <a:solidFill>
                  <a:schemeClr val="bg1"/>
                </a:solidFill>
              </a:rPr>
              <a:t>Parys</a:t>
            </a:r>
            <a:r>
              <a:rPr lang="nl-NL" sz="2800" b="1" noProof="0" dirty="0">
                <a:solidFill>
                  <a:schemeClr val="bg1"/>
                </a:solidFill>
              </a:rPr>
              <a:t>,</a:t>
            </a:r>
            <a:br>
              <a:rPr lang="nl-NL" sz="2800" b="1" noProof="0" dirty="0">
                <a:solidFill>
                  <a:schemeClr val="bg1"/>
                </a:solidFill>
              </a:rPr>
            </a:br>
            <a:br>
              <a:rPr lang="nl-NL" sz="2800" b="1" noProof="0" dirty="0">
                <a:solidFill>
                  <a:schemeClr val="bg1"/>
                </a:solidFill>
              </a:rPr>
            </a:br>
            <a:r>
              <a:rPr lang="nl-NL" noProof="0" dirty="0">
                <a:solidFill>
                  <a:schemeClr val="bg1"/>
                </a:solidFill>
              </a:rPr>
              <a:t>MA1 Studenten LO&amp;BW </a:t>
            </a:r>
            <a:r>
              <a:rPr lang="nl-NL" noProof="0" dirty="0" err="1">
                <a:solidFill>
                  <a:schemeClr val="bg1"/>
                </a:solidFill>
              </a:rPr>
              <a:t>Ugent</a:t>
            </a:r>
            <a:endParaRPr lang="nl-NL" noProof="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F85D5B-C1DF-AE38-A8EE-145346B52A3C}"/>
              </a:ext>
            </a:extLst>
          </p:cNvPr>
          <p:cNvSpPr/>
          <p:nvPr/>
        </p:nvSpPr>
        <p:spPr>
          <a:xfrm>
            <a:off x="97970" y="91161"/>
            <a:ext cx="12006943" cy="6685111"/>
          </a:xfrm>
          <a:prstGeom prst="rect">
            <a:avLst/>
          </a:prstGeom>
          <a:noFill/>
          <a:ln w="1206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19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E3F52B-0B2A-AB86-5B29-409D2992C2CC}"/>
              </a:ext>
            </a:extLst>
          </p:cNvPr>
          <p:cNvSpPr/>
          <p:nvPr/>
        </p:nvSpPr>
        <p:spPr>
          <a:xfrm>
            <a:off x="283029" y="266148"/>
            <a:ext cx="11636827" cy="6347608"/>
          </a:xfrm>
          <a:prstGeom prst="rect">
            <a:avLst/>
          </a:prstGeom>
          <a:noFill/>
          <a:ln w="3175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19" noProof="0" dirty="0"/>
          </a:p>
        </p:txBody>
      </p:sp>
      <p:pic>
        <p:nvPicPr>
          <p:cNvPr id="11" name="Picture 10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AEB0682-1C6F-74CB-9E55-71CE802DC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227" y="5437164"/>
            <a:ext cx="1029102" cy="793266"/>
          </a:xfrm>
          <a:prstGeom prst="rect">
            <a:avLst/>
          </a:prstGeom>
          <a:solidFill>
            <a:srgbClr val="1870BC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36F658-790C-9BF2-CFC3-99DF56ECABE7}"/>
              </a:ext>
            </a:extLst>
          </p:cNvPr>
          <p:cNvSpPr txBox="1"/>
          <p:nvPr/>
        </p:nvSpPr>
        <p:spPr>
          <a:xfrm>
            <a:off x="2263328" y="5535040"/>
            <a:ext cx="2948751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88" noProof="0" dirty="0">
                <a:solidFill>
                  <a:schemeClr val="bg1"/>
                </a:solidFill>
              </a:rPr>
              <a:t>Opdracht</a:t>
            </a:r>
          </a:p>
          <a:p>
            <a:r>
              <a:rPr lang="nl-NL" sz="1688" noProof="0" dirty="0">
                <a:solidFill>
                  <a:schemeClr val="bg1"/>
                </a:solidFill>
              </a:rPr>
              <a:t>Health </a:t>
            </a:r>
            <a:r>
              <a:rPr lang="nl-NL" sz="1688" noProof="0" dirty="0" err="1">
                <a:solidFill>
                  <a:schemeClr val="bg1"/>
                </a:solidFill>
              </a:rPr>
              <a:t>Intervention</a:t>
            </a:r>
            <a:r>
              <a:rPr lang="nl-NL" sz="1688" noProof="0" dirty="0">
                <a:solidFill>
                  <a:schemeClr val="bg1"/>
                </a:solidFill>
              </a:rPr>
              <a:t> Protocol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8FA60A-50B4-AEA3-2338-4DE274DDC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609" y="4873411"/>
            <a:ext cx="1578327" cy="157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F12ED-B06C-8038-8B8F-5EAD8635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st bike helmets for teenagers - Cycle Sprog">
            <a:extLst>
              <a:ext uri="{FF2B5EF4-FFF2-40B4-BE49-F238E27FC236}">
                <a16:creationId xmlns:a16="http://schemas.microsoft.com/office/drawing/2014/main" id="{1DFFC0D8-B869-A719-50AA-36798BF4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0"/>
            <a:ext cx="13030200" cy="977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DF43D-B6A1-8FC4-C5A8-051E05DE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553"/>
            <a:ext cx="10515600" cy="2084161"/>
          </a:xfrm>
        </p:spPr>
        <p:txBody>
          <a:bodyPr>
            <a:normAutofit/>
          </a:bodyPr>
          <a:lstStyle/>
          <a:p>
            <a:pPr algn="ctr"/>
            <a:endParaRPr lang="nl-NL" sz="9600" b="1" noProof="0" dirty="0"/>
          </a:p>
        </p:txBody>
      </p:sp>
      <p:pic>
        <p:nvPicPr>
          <p:cNvPr id="4" name="Video PPT helm">
            <a:hlinkClick r:id="" action="ppaction://media"/>
            <a:extLst>
              <a:ext uri="{FF2B5EF4-FFF2-40B4-BE49-F238E27FC236}">
                <a16:creationId xmlns:a16="http://schemas.microsoft.com/office/drawing/2014/main" id="{2615F19A-9E6A-DA67-C913-E34A7F4AF6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590800" y="0"/>
            <a:ext cx="17373600" cy="97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5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CF350-DDF8-8E98-3068-A0D700D69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415F1F-67E3-BA9D-704D-F647458D72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0160"/>
            <a:ext cx="12192000" cy="813816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78D62DB-EAEE-A0E6-4AE8-06C02BC2F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156577" y="147918"/>
            <a:ext cx="10515600" cy="1325563"/>
          </a:xfrm>
        </p:spPr>
        <p:txBody>
          <a:bodyPr/>
          <a:lstStyle/>
          <a:p>
            <a:r>
              <a:rPr lang="nl-NL" b="1" noProof="0" dirty="0"/>
              <a:t>Doelen, Doelgroep, Methode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D8763EC5-B244-BC17-B7D2-C604D41EF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156577" y="175832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b="1" noProof="0" dirty="0"/>
              <a:t>Doelen</a:t>
            </a:r>
            <a:r>
              <a:rPr lang="nl-NL" sz="3200" noProof="0" dirty="0"/>
              <a:t>: Fietshelm promoten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noProof="0" dirty="0"/>
          </a:p>
          <a:p>
            <a:pPr marL="0" indent="0">
              <a:buNone/>
            </a:pPr>
            <a:r>
              <a:rPr lang="nl-NL" sz="3200" b="1" dirty="0"/>
              <a:t>Doelgroep</a:t>
            </a:r>
            <a:r>
              <a:rPr lang="nl-NL" sz="3200" dirty="0"/>
              <a:t>: Vlaamse tieners (12-14 jaar oud)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br>
              <a:rPr lang="nl-NL" sz="3200" b="1" dirty="0"/>
            </a:br>
            <a:r>
              <a:rPr lang="nl-NL" sz="3200" b="1" dirty="0"/>
              <a:t>Methode</a:t>
            </a:r>
            <a:r>
              <a:rPr lang="nl-NL" sz="3200" dirty="0"/>
              <a:t>: Interventie van een maand </a:t>
            </a:r>
          </a:p>
          <a:p>
            <a:pPr marL="0" indent="0">
              <a:buNone/>
            </a:pPr>
            <a:endParaRPr lang="nl-NL" sz="3200" noProof="0" dirty="0"/>
          </a:p>
        </p:txBody>
      </p:sp>
    </p:spTree>
    <p:extLst>
      <p:ext uri="{BB962C8B-B14F-4D97-AF65-F5344CB8AC3E}">
        <p14:creationId xmlns:p14="http://schemas.microsoft.com/office/powerpoint/2010/main" val="1499314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289C9-FB2D-1074-8D3B-1A1243EC6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1BEE44-C98A-07C1-0796-6C20D2D2F4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0160"/>
            <a:ext cx="12192000" cy="8138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2BB97-A0E6-B7D6-BC49-831668E4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noProof="0" dirty="0"/>
              <a:t>Doelen, Doelgroep, Methode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2BE42A-028F-3B7E-8560-B1EBCD2FB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552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b="1" noProof="0" dirty="0"/>
              <a:t>Doelen</a:t>
            </a:r>
            <a:r>
              <a:rPr lang="nl-NL" sz="3200" noProof="0" dirty="0"/>
              <a:t>: Fietshelm promoten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noProof="0" dirty="0"/>
          </a:p>
          <a:p>
            <a:pPr marL="0" indent="0">
              <a:buNone/>
            </a:pPr>
            <a:r>
              <a:rPr lang="nl-NL" sz="3200" b="1" dirty="0"/>
              <a:t>Doelgroep</a:t>
            </a:r>
            <a:r>
              <a:rPr lang="nl-NL" sz="3200" dirty="0"/>
              <a:t>: Vlaamse tieners (12-14 jaar oud)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br>
              <a:rPr lang="nl-NL" sz="3200" b="1" dirty="0"/>
            </a:br>
            <a:r>
              <a:rPr lang="nl-NL" sz="3200" b="1" dirty="0"/>
              <a:t>Methode</a:t>
            </a:r>
            <a:r>
              <a:rPr lang="nl-NL" sz="3200" dirty="0"/>
              <a:t>: Interventie van een maand </a:t>
            </a:r>
          </a:p>
          <a:p>
            <a:pPr marL="0" indent="0">
              <a:buNone/>
            </a:pPr>
            <a:endParaRPr lang="nl-NL" sz="3200" noProof="0" dirty="0"/>
          </a:p>
        </p:txBody>
      </p:sp>
    </p:spTree>
    <p:extLst>
      <p:ext uri="{BB962C8B-B14F-4D97-AF65-F5344CB8AC3E}">
        <p14:creationId xmlns:p14="http://schemas.microsoft.com/office/powerpoint/2010/main" val="1788014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22DE87-1196-38F7-6C83-4957C3799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46330-74B1-054E-EDC9-8C8111690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6" r="2252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5A36F-FD89-B234-C9D2-29DDD7E1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515026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noProof="0" dirty="0"/>
              <a:t>Om te starten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4EE2B2-7E1D-3F69-26C9-E80CA913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2310007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b="1" noProof="0" dirty="0"/>
          </a:p>
          <a:p>
            <a:pPr marL="0" indent="0">
              <a:buNone/>
            </a:pPr>
            <a:r>
              <a:rPr lang="nl-NL" sz="2400" b="1" noProof="0" dirty="0"/>
              <a:t>Pretest</a:t>
            </a:r>
            <a:r>
              <a:rPr lang="nl-NL" sz="2400" noProof="0" dirty="0"/>
              <a:t>:</a:t>
            </a:r>
            <a:br>
              <a:rPr lang="nl-NL" sz="2400" noProof="0" dirty="0"/>
            </a:br>
            <a:r>
              <a:rPr lang="nl-NL" sz="2400" noProof="0" dirty="0"/>
              <a:t>korte vragenlijst meteen in te vullen</a:t>
            </a:r>
          </a:p>
          <a:p>
            <a:pPr marL="0" indent="0">
              <a:buNone/>
            </a:pPr>
            <a:endParaRPr lang="nl-NL" sz="2400" noProof="0" dirty="0"/>
          </a:p>
          <a:p>
            <a:pPr marL="0" indent="0">
              <a:buNone/>
            </a:pPr>
            <a:r>
              <a:rPr lang="nl-NL" sz="2400" b="1" noProof="0" dirty="0"/>
              <a:t>Toestemmingsformulier</a:t>
            </a:r>
            <a:r>
              <a:rPr lang="nl-NL" sz="2400" noProof="0" dirty="0"/>
              <a:t>:</a:t>
            </a:r>
            <a:br>
              <a:rPr lang="nl-NL" sz="2400" noProof="0" dirty="0"/>
            </a:br>
            <a:r>
              <a:rPr lang="nl-NL" sz="2400" noProof="0" dirty="0"/>
              <a:t>zelf tekenen en door ouders laten tekenen, sturen naar brice.bernaerts@ugent.be</a:t>
            </a:r>
          </a:p>
        </p:txBody>
      </p:sp>
    </p:spTree>
    <p:extLst>
      <p:ext uri="{BB962C8B-B14F-4D97-AF65-F5344CB8AC3E}">
        <p14:creationId xmlns:p14="http://schemas.microsoft.com/office/powerpoint/2010/main" val="295520304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55E5A-CA90-4728-5842-D63695BC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94"/>
            <a:ext cx="10515600" cy="1325563"/>
          </a:xfrm>
        </p:spPr>
        <p:txBody>
          <a:bodyPr/>
          <a:lstStyle/>
          <a:p>
            <a:r>
              <a:rPr lang="en-BE" b="1" dirty="0"/>
              <a:t>Wisten jullie dat?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76E89-E39C-63DD-4FCE-98FE33E9E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7709"/>
            <a:ext cx="10515600" cy="5208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BE" dirty="0"/>
              <a:t>Het dragen van een fietshelm daalt vanaf de leeftijd van 12 jaar!</a:t>
            </a:r>
          </a:p>
          <a:p>
            <a:pPr marL="0" indent="0">
              <a:buNone/>
            </a:pPr>
            <a:endParaRPr lang="en-BE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D9068B6-8AFF-AC92-2302-01A9A139F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77726"/>
            <a:ext cx="7061200" cy="429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05B400-6A08-B6FB-EA11-8C3CE8599EE7}"/>
              </a:ext>
            </a:extLst>
          </p:cNvPr>
          <p:cNvSpPr txBox="1"/>
          <p:nvPr/>
        </p:nvSpPr>
        <p:spPr>
          <a:xfrm>
            <a:off x="838200" y="6321507"/>
            <a:ext cx="924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Bron: Enquête FOD vervoer en Mobiliteit 2023</a:t>
            </a:r>
          </a:p>
        </p:txBody>
      </p:sp>
    </p:spTree>
    <p:extLst>
      <p:ext uri="{BB962C8B-B14F-4D97-AF65-F5344CB8AC3E}">
        <p14:creationId xmlns:p14="http://schemas.microsoft.com/office/powerpoint/2010/main" val="291922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75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7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6801F-6604-89B7-4C0A-47E5B49B6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37F4-6B0B-C5A2-0A1E-A211A58EC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b="1" dirty="0"/>
              <a:t>Wisten jullie dat?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2904A-23D4-97C5-A7F8-EDEFA5A1E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710"/>
            <a:ext cx="6019800" cy="964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BE" dirty="0"/>
              <a:t>België is een van de Europese landen waarin men het minst de helm draagt!</a:t>
            </a:r>
          </a:p>
          <a:p>
            <a:pPr marL="0" indent="0">
              <a:buNone/>
            </a:pPr>
            <a:endParaRPr lang="en-BE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A8A3F3-AFEB-F19A-1DE0-5664610B2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29283"/>
              </p:ext>
            </p:extLst>
          </p:nvPr>
        </p:nvGraphicFramePr>
        <p:xfrm>
          <a:off x="4826907" y="3159046"/>
          <a:ext cx="6243862" cy="1872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0181">
                  <a:extLst>
                    <a:ext uri="{9D8B030D-6E8A-4147-A177-3AD203B41FA5}">
                      <a16:colId xmlns:a16="http://schemas.microsoft.com/office/drawing/2014/main" val="3199021177"/>
                    </a:ext>
                  </a:extLst>
                </a:gridCol>
                <a:gridCol w="1040181">
                  <a:extLst>
                    <a:ext uri="{9D8B030D-6E8A-4147-A177-3AD203B41FA5}">
                      <a16:colId xmlns:a16="http://schemas.microsoft.com/office/drawing/2014/main" val="2447705507"/>
                    </a:ext>
                  </a:extLst>
                </a:gridCol>
                <a:gridCol w="1040875">
                  <a:extLst>
                    <a:ext uri="{9D8B030D-6E8A-4147-A177-3AD203B41FA5}">
                      <a16:colId xmlns:a16="http://schemas.microsoft.com/office/drawing/2014/main" val="1827277473"/>
                    </a:ext>
                  </a:extLst>
                </a:gridCol>
                <a:gridCol w="1040875">
                  <a:extLst>
                    <a:ext uri="{9D8B030D-6E8A-4147-A177-3AD203B41FA5}">
                      <a16:colId xmlns:a16="http://schemas.microsoft.com/office/drawing/2014/main" val="2128164809"/>
                    </a:ext>
                  </a:extLst>
                </a:gridCol>
                <a:gridCol w="1040875">
                  <a:extLst>
                    <a:ext uri="{9D8B030D-6E8A-4147-A177-3AD203B41FA5}">
                      <a16:colId xmlns:a16="http://schemas.microsoft.com/office/drawing/2014/main" val="4012235194"/>
                    </a:ext>
                  </a:extLst>
                </a:gridCol>
                <a:gridCol w="1040875">
                  <a:extLst>
                    <a:ext uri="{9D8B030D-6E8A-4147-A177-3AD203B41FA5}">
                      <a16:colId xmlns:a16="http://schemas.microsoft.com/office/drawing/2014/main" val="3146774206"/>
                    </a:ext>
                  </a:extLst>
                </a:gridCol>
              </a:tblGrid>
              <a:tr h="3120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Regio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Ranking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% 11 jaar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% 13 jaar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% 15 jaar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% totaal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670084"/>
                  </a:ext>
                </a:extLst>
              </a:tr>
              <a:tr h="6241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BE" sz="1200" kern="100">
                          <a:effectLst/>
                        </a:rPr>
                        <a:t>Noorwegen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1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73,0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29,2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 dirty="0">
                          <a:effectLst/>
                        </a:rPr>
                        <a:t>11,3</a:t>
                      </a:r>
                      <a:endParaRPr lang="en-B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39,1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3203334"/>
                  </a:ext>
                </a:extLst>
              </a:tr>
              <a:tr h="6241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BE" sz="1200" kern="100">
                          <a:effectLst/>
                        </a:rPr>
                        <a:t>Vlaanderen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25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5,2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1,5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 dirty="0">
                          <a:effectLst/>
                        </a:rPr>
                        <a:t>1,2</a:t>
                      </a:r>
                      <a:endParaRPr lang="en-B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2,7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504528"/>
                  </a:ext>
                </a:extLst>
              </a:tr>
              <a:tr h="3120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BE" sz="1200" kern="100">
                          <a:effectLst/>
                        </a:rPr>
                        <a:t>Slovakia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26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2,2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1,4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>
                          <a:effectLst/>
                        </a:rPr>
                        <a:t>2,2</a:t>
                      </a:r>
                      <a:endParaRPr lang="en-BE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E" sz="1200" kern="100" dirty="0">
                          <a:effectLst/>
                        </a:rPr>
                        <a:t>1,9</a:t>
                      </a:r>
                      <a:endParaRPr lang="en-B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1057746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20BC403-1EBD-471E-5B95-E6DD23EB5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076780"/>
              </p:ext>
            </p:extLst>
          </p:nvPr>
        </p:nvGraphicFramePr>
        <p:xfrm>
          <a:off x="838199" y="2529715"/>
          <a:ext cx="6019799" cy="3963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286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1E9B7-6561-7396-E408-ABCBFCF7C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483B4-1531-547C-0FBC-DE17DDB6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b="1" dirty="0"/>
              <a:t>Wisten jullie dat?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CA03C-A6D4-8950-D764-CCE451F1D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-1013295"/>
            <a:ext cx="6607630" cy="72594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BE" sz="9600" dirty="0"/>
              <a:t>Het dragen van een fietshelm minder is gestegen in België dan in andere vergelijkbare landen!</a:t>
            </a:r>
          </a:p>
          <a:p>
            <a:pPr marL="0" indent="0">
              <a:buNone/>
            </a:pPr>
            <a:endParaRPr lang="en-B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48118F0-898A-B13D-645B-508ECAD7F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7220" y="2458831"/>
            <a:ext cx="5686880" cy="403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98E09F-522C-60E1-60F3-935036B845B3}"/>
              </a:ext>
            </a:extLst>
          </p:cNvPr>
          <p:cNvSpPr txBox="1"/>
          <p:nvPr/>
        </p:nvSpPr>
        <p:spPr>
          <a:xfrm>
            <a:off x="12631057" y="2706137"/>
            <a:ext cx="44243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noProof="0" dirty="0"/>
              <a:t>In Denemarken is het dragen van een fietshelm door scholieren gestegen van 33% tot 79% tussen 2004 en 2022 (Olsson Bjorn, 2023).</a:t>
            </a:r>
          </a:p>
        </p:txBody>
      </p:sp>
    </p:spTree>
    <p:extLst>
      <p:ext uri="{BB962C8B-B14F-4D97-AF65-F5344CB8AC3E}">
        <p14:creationId xmlns:p14="http://schemas.microsoft.com/office/powerpoint/2010/main" val="1491997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8221F-497C-D55C-5D93-76A5A3133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F5EE-204D-A7B1-5E53-24BF081C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b="1" dirty="0"/>
              <a:t>Wisten jullie dat?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D6BAB-1AF1-2C0A-5BE2-012567C4A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061"/>
            <a:ext cx="6607630" cy="72594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BE" sz="9600" dirty="0"/>
              <a:t>Het dragen van een fietshelm minder is gestegen in België dan in andere vergelijkbare landen!</a:t>
            </a:r>
          </a:p>
          <a:p>
            <a:pPr marL="0" indent="0">
              <a:buNone/>
            </a:pPr>
            <a:endParaRPr lang="en-B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9EFA5BE-BF84-92D0-24BC-12D9951B9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80" y="2458832"/>
            <a:ext cx="5686880" cy="403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26B701-7146-14D5-84DA-1CAC1FFBC7BE}"/>
              </a:ext>
            </a:extLst>
          </p:cNvPr>
          <p:cNvSpPr txBox="1"/>
          <p:nvPr/>
        </p:nvSpPr>
        <p:spPr>
          <a:xfrm>
            <a:off x="7119257" y="2706138"/>
            <a:ext cx="44243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noProof="0" dirty="0"/>
              <a:t>In Denemarken is het dragen van een fietshelm door scholieren gestegen van 33% tot 79% tussen 2004 en 2022 (Olsson Bjorn, 2023).</a:t>
            </a:r>
          </a:p>
        </p:txBody>
      </p:sp>
    </p:spTree>
    <p:extLst>
      <p:ext uri="{BB962C8B-B14F-4D97-AF65-F5344CB8AC3E}">
        <p14:creationId xmlns:p14="http://schemas.microsoft.com/office/powerpoint/2010/main" val="59086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8B7AC-E5FB-584E-A578-198214304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Giro Tyrant MIPS Mountain Bike Helmet Matte Black">
            <a:extLst>
              <a:ext uri="{FF2B5EF4-FFF2-40B4-BE49-F238E27FC236}">
                <a16:creationId xmlns:a16="http://schemas.microsoft.com/office/drawing/2014/main" id="{9423A67A-606F-A788-3BD5-9B7FD1EC4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109" y="-7461972"/>
            <a:ext cx="12552218" cy="162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C4B9B3-C3B0-0BA0-3E72-30BBF49B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noProof="0" dirty="0">
                <a:effectLst>
                  <a:glow rad="177800">
                    <a:schemeClr val="bg1"/>
                  </a:glow>
                </a:effectLst>
              </a:rPr>
              <a:t>Tijdslijn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7141DB-C022-71DB-922C-DFC9D3DEABD7}"/>
              </a:ext>
            </a:extLst>
          </p:cNvPr>
          <p:cNvGrpSpPr/>
          <p:nvPr/>
        </p:nvGrpSpPr>
        <p:grpSpPr>
          <a:xfrm>
            <a:off x="4724396" y="2648260"/>
            <a:ext cx="2141516" cy="1830989"/>
            <a:chOff x="6871612" y="1455228"/>
            <a:chExt cx="2141516" cy="1830989"/>
          </a:xfrm>
        </p:grpSpPr>
        <p:sp>
          <p:nvSpPr>
            <p:cNvPr id="9" name="Teardrop 8">
              <a:extLst>
                <a:ext uri="{FF2B5EF4-FFF2-40B4-BE49-F238E27FC236}">
                  <a16:creationId xmlns:a16="http://schemas.microsoft.com/office/drawing/2014/main" id="{7CA35764-7C3D-8243-5F75-454C204CEDC2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4E4CE8C-2AF1-7F5B-2DFB-31B12FCEDACD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2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11DC49-9558-3F40-3437-8E93CFBEB22F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Fietsuitstap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89FCDE-8AFA-6F04-833D-F1C07E069E4C}"/>
              </a:ext>
            </a:extLst>
          </p:cNvPr>
          <p:cNvGrpSpPr/>
          <p:nvPr/>
        </p:nvGrpSpPr>
        <p:grpSpPr>
          <a:xfrm>
            <a:off x="1640657" y="1092356"/>
            <a:ext cx="2141516" cy="1830989"/>
            <a:chOff x="6871612" y="1455228"/>
            <a:chExt cx="2141516" cy="1830989"/>
          </a:xfrm>
        </p:grpSpPr>
        <p:sp>
          <p:nvSpPr>
            <p:cNvPr id="14" name="Teardrop 13">
              <a:extLst>
                <a:ext uri="{FF2B5EF4-FFF2-40B4-BE49-F238E27FC236}">
                  <a16:creationId xmlns:a16="http://schemas.microsoft.com/office/drawing/2014/main" id="{4DDC654B-B6CE-6A05-0143-4E5272BA83B8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6849441-8DFC-1958-93AA-C998F6356838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3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F9A91E-3762-EE07-FA02-423C4B511597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Poster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8414D3-15C8-0325-D026-27DEAE5A347B}"/>
              </a:ext>
            </a:extLst>
          </p:cNvPr>
          <p:cNvGrpSpPr/>
          <p:nvPr/>
        </p:nvGrpSpPr>
        <p:grpSpPr>
          <a:xfrm>
            <a:off x="8460601" y="5072257"/>
            <a:ext cx="2141516" cy="1830989"/>
            <a:chOff x="6871612" y="1455228"/>
            <a:chExt cx="2141516" cy="1830989"/>
          </a:xfrm>
        </p:grpSpPr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347CA730-301E-3ED7-44CF-EB94D87E956D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B8600B9-1AFC-E4A4-101D-9639B8A14A59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1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507A25-DD62-52A1-731A-D3F19B85AF16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dirty="0"/>
                <a:t>Les</a:t>
              </a:r>
              <a:endParaRPr lang="nl-NL" sz="24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5620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57E94-4592-5149-52B8-CA8771B3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Giro Tyrant MIPS Mountain Bike Helmet Matte Black">
            <a:extLst>
              <a:ext uri="{FF2B5EF4-FFF2-40B4-BE49-F238E27FC236}">
                <a16:creationId xmlns:a16="http://schemas.microsoft.com/office/drawing/2014/main" id="{50C0EF50-E293-BBA4-C116-B33A779E0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109" y="-4617172"/>
            <a:ext cx="12552218" cy="162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8B9627-FC5E-E557-3CFF-D1CE24E9C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noProof="0" dirty="0">
                <a:effectLst>
                  <a:glow rad="177800">
                    <a:schemeClr val="bg1"/>
                  </a:glow>
                </a:effectLst>
              </a:rPr>
              <a:t>Tijdslijn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674649-433F-2454-3DC9-6D5573B738D1}"/>
              </a:ext>
            </a:extLst>
          </p:cNvPr>
          <p:cNvGrpSpPr/>
          <p:nvPr/>
        </p:nvGrpSpPr>
        <p:grpSpPr>
          <a:xfrm>
            <a:off x="5381890" y="5764272"/>
            <a:ext cx="2141516" cy="1830989"/>
            <a:chOff x="6871612" y="1455228"/>
            <a:chExt cx="2141516" cy="1830989"/>
          </a:xfrm>
        </p:grpSpPr>
        <p:sp>
          <p:nvSpPr>
            <p:cNvPr id="4" name="Teardrop 3">
              <a:extLst>
                <a:ext uri="{FF2B5EF4-FFF2-40B4-BE49-F238E27FC236}">
                  <a16:creationId xmlns:a16="http://schemas.microsoft.com/office/drawing/2014/main" id="{1B9D5C9D-872A-E1B7-390C-A8BAC57EC3FA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97F13AE-281F-F7A9-3144-0FAF8145795C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4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ED0EDA-64E4-2E82-D925-D846FC11A1C1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Videos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5B6A91-6CA0-50C1-B71A-5612EF006420}"/>
              </a:ext>
            </a:extLst>
          </p:cNvPr>
          <p:cNvGrpSpPr/>
          <p:nvPr/>
        </p:nvGrpSpPr>
        <p:grpSpPr>
          <a:xfrm>
            <a:off x="5849890" y="2610342"/>
            <a:ext cx="2141516" cy="1830989"/>
            <a:chOff x="6871612" y="1455228"/>
            <a:chExt cx="2141516" cy="1830989"/>
          </a:xfrm>
        </p:grpSpPr>
        <p:sp>
          <p:nvSpPr>
            <p:cNvPr id="14" name="Teardrop 13">
              <a:extLst>
                <a:ext uri="{FF2B5EF4-FFF2-40B4-BE49-F238E27FC236}">
                  <a16:creationId xmlns:a16="http://schemas.microsoft.com/office/drawing/2014/main" id="{0606DC8B-B110-6505-C69A-EC484CF4BE45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EC1976-142F-4378-64FF-06B46DE88042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5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03356F-EE58-F867-252D-53C6453037C7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Tweede les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8FFFDD-9C7F-0613-AE00-601DF3DCBF45}"/>
              </a:ext>
            </a:extLst>
          </p:cNvPr>
          <p:cNvGrpSpPr/>
          <p:nvPr/>
        </p:nvGrpSpPr>
        <p:grpSpPr>
          <a:xfrm>
            <a:off x="2520693" y="2234847"/>
            <a:ext cx="2141516" cy="1830989"/>
            <a:chOff x="6871612" y="1455228"/>
            <a:chExt cx="2141516" cy="1830989"/>
          </a:xfrm>
        </p:grpSpPr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71F1BA41-F377-55DC-7FCB-CBFA39ED8FD6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B00BFB-B02B-9BC4-09FE-DE46706681A7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6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D851EB-3F06-0A43-0ED3-1465EB812B42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Fietsweek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416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5045A-401B-2489-32D0-2D5B22EA7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Giro Tyrant MIPS Mountain Bike Helmet Matte Black">
            <a:extLst>
              <a:ext uri="{FF2B5EF4-FFF2-40B4-BE49-F238E27FC236}">
                <a16:creationId xmlns:a16="http://schemas.microsoft.com/office/drawing/2014/main" id="{160521B5-6388-D022-BC22-4409DF635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109" y="-332509"/>
            <a:ext cx="12552218" cy="162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44FFB59-E180-318C-9280-06E555E1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noProof="0" dirty="0">
                <a:effectLst>
                  <a:glow rad="177800">
                    <a:schemeClr val="bg1"/>
                  </a:glow>
                </a:effectLst>
              </a:rPr>
              <a:t>Tijdslijn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80BA45-9756-16E0-E166-D9878B453B55}"/>
              </a:ext>
            </a:extLst>
          </p:cNvPr>
          <p:cNvGrpSpPr/>
          <p:nvPr/>
        </p:nvGrpSpPr>
        <p:grpSpPr>
          <a:xfrm>
            <a:off x="2847539" y="2212522"/>
            <a:ext cx="2141516" cy="1830989"/>
            <a:chOff x="6871612" y="1455228"/>
            <a:chExt cx="2141516" cy="1830989"/>
          </a:xfrm>
        </p:grpSpPr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256EB31F-7B5B-0EAE-873C-C269734E2175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C8DC1D6-6BB6-A78D-8E87-33A02EAE8103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8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1DA48E-8CB8-A5B8-2A3B-63A2160CC7F3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Feedback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828F4F7-57B3-FBCE-3529-DFE812175A74}"/>
              </a:ext>
            </a:extLst>
          </p:cNvPr>
          <p:cNvGrpSpPr/>
          <p:nvPr/>
        </p:nvGrpSpPr>
        <p:grpSpPr>
          <a:xfrm>
            <a:off x="4681973" y="5019174"/>
            <a:ext cx="2141516" cy="1830989"/>
            <a:chOff x="6871612" y="1455228"/>
            <a:chExt cx="2141516" cy="1830989"/>
          </a:xfrm>
        </p:grpSpPr>
        <p:sp>
          <p:nvSpPr>
            <p:cNvPr id="9" name="Teardrop 8">
              <a:extLst>
                <a:ext uri="{FF2B5EF4-FFF2-40B4-BE49-F238E27FC236}">
                  <a16:creationId xmlns:a16="http://schemas.microsoft.com/office/drawing/2014/main" id="{9F5D4AE7-EA89-DCDA-AB14-539CD922DA51}"/>
                </a:ext>
              </a:extLst>
            </p:cNvPr>
            <p:cNvSpPr/>
            <p:nvPr/>
          </p:nvSpPr>
          <p:spPr>
            <a:xfrm rot="8100000">
              <a:off x="7402370" y="1455228"/>
              <a:ext cx="1080000" cy="1080000"/>
            </a:xfrm>
            <a:prstGeom prst="teardrop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41F5A82-7D7C-82FE-4467-2A8A7863A1DA}"/>
                </a:ext>
              </a:extLst>
            </p:cNvPr>
            <p:cNvSpPr/>
            <p:nvPr/>
          </p:nvSpPr>
          <p:spPr>
            <a:xfrm>
              <a:off x="7474370" y="1527228"/>
              <a:ext cx="936000" cy="936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 b="1" dirty="0">
                  <a:solidFill>
                    <a:schemeClr val="tx1"/>
                  </a:solidFill>
                </a:rPr>
                <a:t>7</a:t>
              </a:r>
              <a:endParaRPr lang="nl-NL" sz="2400" b="1" noProof="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616E1C-7803-4225-E5E7-4A7BFAFC8848}"/>
                </a:ext>
              </a:extLst>
            </p:cNvPr>
            <p:cNvSpPr txBox="1"/>
            <p:nvPr/>
          </p:nvSpPr>
          <p:spPr>
            <a:xfrm>
              <a:off x="6871612" y="2824552"/>
              <a:ext cx="2141516" cy="461665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b="1" noProof="0" dirty="0"/>
                <a:t>Post-test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90084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40AA1BB-B4B9-6E69-2BD8-8D0AA3E0F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12" y="1176939"/>
            <a:ext cx="11644775" cy="53887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EE9AEA-8012-D0B0-A36E-DD5613D4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94" y="0"/>
            <a:ext cx="10515600" cy="1325563"/>
          </a:xfrm>
        </p:spPr>
        <p:txBody>
          <a:bodyPr/>
          <a:lstStyle/>
          <a:p>
            <a:r>
              <a:rPr lang="nl-NL" b="1" noProof="0" dirty="0"/>
              <a:t>Website: helm-</a:t>
            </a:r>
            <a:r>
              <a:rPr lang="nl-NL" b="1" noProof="0" dirty="0" err="1"/>
              <a:t>heroes.be</a:t>
            </a:r>
            <a:endParaRPr lang="nl-NL" b="1" noProof="0" dirty="0"/>
          </a:p>
        </p:txBody>
      </p:sp>
    </p:spTree>
    <p:extLst>
      <p:ext uri="{BB962C8B-B14F-4D97-AF65-F5344CB8AC3E}">
        <p14:creationId xmlns:p14="http://schemas.microsoft.com/office/powerpoint/2010/main" val="254059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st bike helmets for teenagers - Cycle Sprog">
            <a:extLst>
              <a:ext uri="{FF2B5EF4-FFF2-40B4-BE49-F238E27FC236}">
                <a16:creationId xmlns:a16="http://schemas.microsoft.com/office/drawing/2014/main" id="{8BB025AA-9C61-BF0C-F071-065EF5157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0"/>
            <a:ext cx="13030200" cy="977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BE0EE8-2586-6CA6-C589-B317FB777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553"/>
            <a:ext cx="10515600" cy="2084161"/>
          </a:xfrm>
        </p:spPr>
        <p:txBody>
          <a:bodyPr>
            <a:normAutofit/>
          </a:bodyPr>
          <a:lstStyle/>
          <a:p>
            <a:pPr algn="ctr"/>
            <a:r>
              <a:rPr lang="nl-NL" sz="9600" b="1" noProof="0" dirty="0"/>
              <a:t>Scan me!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1FB3D7-70DE-9280-4CA3-E184DF57C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74" y="2214714"/>
            <a:ext cx="3569052" cy="356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7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325</Words>
  <Application>Microsoft Macintosh PowerPoint</Application>
  <PresentationFormat>Widescreen</PresentationFormat>
  <Paragraphs>80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Helm-Heroes</vt:lpstr>
      <vt:lpstr>PowerPoint Presentation</vt:lpstr>
      <vt:lpstr>Doelen, Doelgroep, Methode</vt:lpstr>
      <vt:lpstr>Doelen, Doelgroep, Methode</vt:lpstr>
      <vt:lpstr>Om te starten</vt:lpstr>
      <vt:lpstr>Wisten jullie dat?</vt:lpstr>
      <vt:lpstr>Wisten jullie dat?</vt:lpstr>
      <vt:lpstr>Wisten jullie dat?</vt:lpstr>
      <vt:lpstr>Wisten jullie dat?</vt:lpstr>
      <vt:lpstr>Tijdslijn</vt:lpstr>
      <vt:lpstr>Tijdslijn</vt:lpstr>
      <vt:lpstr>Tijdslijn</vt:lpstr>
      <vt:lpstr>Website: helm-heroes.be</vt:lpstr>
      <vt:lpstr>Scan 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Yves Bernaerts</dc:creator>
  <cp:lastModifiedBy>BERNAERTS Yves</cp:lastModifiedBy>
  <cp:revision>104</cp:revision>
  <dcterms:created xsi:type="dcterms:W3CDTF">2025-12-05T09:17:49Z</dcterms:created>
  <dcterms:modified xsi:type="dcterms:W3CDTF">2026-03-20T08:23:09Z</dcterms:modified>
</cp:coreProperties>
</file>